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2" r:id="rId9"/>
    <p:sldId id="261" r:id="rId10"/>
    <p:sldId id="260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Light" panose="020B0604020202020204" charset="0"/>
      <p:regular r:id="rId19"/>
    </p:embeddedFont>
    <p:embeddedFont>
      <p:font typeface="HK Grotesk Medium Bold" panose="020B0604020202020204" charset="0"/>
      <p:regular r:id="rId20"/>
    </p:embeddedFont>
    <p:embeddedFont>
      <p:font typeface="Kollektif" panose="020B0604020202020204" charset="0"/>
      <p:regular r:id="rId21"/>
    </p:embeddedFont>
    <p:embeddedFont>
      <p:font typeface="Nunito" panose="020B0604020202020204" charset="0"/>
      <p:regular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D6"/>
    <a:srgbClr val="788B7F"/>
    <a:srgbClr val="E1D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C6791-2F05-4328-8246-79B48E51D94A}" v="47" dt="2020-11-04T06:45:39.274"/>
    <p1510:client id="{16FF6B26-1DE3-4D44-B63E-A5D3F2D4C68F}" v="4" dt="2020-11-04T13:56:25.490"/>
    <p1510:client id="{2E967582-A1E1-464A-A9E7-16138140F1AF}" v="11" dt="2020-11-04T14:24:58.802"/>
    <p1510:client id="{3C1AFD29-2B00-4209-A27C-A69D49C4A8D1}" v="1" dt="2020-11-04T06:48:23.299"/>
    <p1510:client id="{45049D00-9E57-4438-AA55-8891F8A681F9}" v="5" dt="2020-11-04T16:01:01.288"/>
    <p1510:client id="{6FB332AD-A6FA-429E-B8E1-70D41BF8FB33}" v="51" dt="2020-11-04T15:10:32.581"/>
    <p1510:client id="{75B1A956-FD98-4BB2-AA70-85AD5C0B31D1}" v="14" dt="2020-11-04T06:37:33.871"/>
    <p1510:client id="{A36F8E1A-E7D0-4333-86CE-8A263F9798EC}" v="15" dt="2020-11-04T15:14:33.844"/>
    <p1510:client id="{D1FDC577-6EDA-498F-80A8-0A77994C4321}" v="25" dt="2020-11-04T06:35:33.218"/>
    <p1510:client id="{EFA58C11-E82C-4697-B930-5263CA1451E1}" v="2" dt="2020-11-04T06:47:31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5134" t="15155" r="39935" b="38348"/>
          <a:stretch>
            <a:fillRect/>
          </a:stretch>
        </p:blipFill>
        <p:spPr>
          <a:xfrm>
            <a:off x="-29563" y="0"/>
            <a:ext cx="656705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4000" y="9744801"/>
            <a:ext cx="1213757" cy="351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43" u="none" spc="-26">
                <a:latin typeface="HK Grotesk Medium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4848" y="1268683"/>
            <a:ext cx="9067800" cy="2096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-48" dirty="0">
                <a:latin typeface="Kollektif"/>
              </a:rPr>
              <a:t>Green Energy - Biogas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sz="4800" spc="-32" dirty="0">
                <a:latin typeface="Kollektif"/>
              </a:rPr>
              <a:t>                        -Fueling the Future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1EBF9-B009-479C-85A7-DE07ECE1CC88}"/>
              </a:ext>
            </a:extLst>
          </p:cNvPr>
          <p:cNvSpPr txBox="1"/>
          <p:nvPr/>
        </p:nvSpPr>
        <p:spPr>
          <a:xfrm>
            <a:off x="16067809" y="116273"/>
            <a:ext cx="20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B1-18  2019</a:t>
            </a:r>
            <a:endParaRPr lang="en-IN" sz="280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7F4CBF5-1A9A-4BFE-BCCB-D5D9B12BF879}"/>
              </a:ext>
            </a:extLst>
          </p:cNvPr>
          <p:cNvSpPr txBox="1"/>
          <p:nvPr/>
        </p:nvSpPr>
        <p:spPr>
          <a:xfrm>
            <a:off x="12771765" y="7941392"/>
            <a:ext cx="5298025" cy="544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K Grotesk Medium Bold"/>
              </a:rPr>
              <a:t>Sai</a:t>
            </a:r>
            <a:r>
              <a:rPr lang="en-US" sz="2400" spc="-36">
                <a:solidFill>
                  <a:srgbClr val="000000"/>
                </a:solidFill>
                <a:latin typeface="HK Grotesk Medium Bold"/>
              </a:rPr>
              <a:t> N</a:t>
            </a:r>
            <a:r>
              <a:rPr lang="en-US" sz="2400">
                <a:solidFill>
                  <a:srgbClr val="000000"/>
                </a:solidFill>
                <a:latin typeface="HK Grotesk Medium Bold"/>
              </a:rPr>
              <a:t>amruth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AE9A0EE7-9B72-4B2C-8F3A-CB0ADA218604}"/>
              </a:ext>
            </a:extLst>
          </p:cNvPr>
          <p:cNvSpPr txBox="1"/>
          <p:nvPr/>
        </p:nvSpPr>
        <p:spPr>
          <a:xfrm>
            <a:off x="14369650" y="8499828"/>
            <a:ext cx="3684714" cy="438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400">
                <a:solidFill>
                  <a:srgbClr val="000000"/>
                </a:solidFill>
                <a:latin typeface="HK Grotesk Light"/>
              </a:rPr>
              <a:t>Mechanical dept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611CDAA-EF1F-4A68-B503-82E01F7D7EB8}"/>
              </a:ext>
            </a:extLst>
          </p:cNvPr>
          <p:cNvSpPr txBox="1"/>
          <p:nvPr/>
        </p:nvSpPr>
        <p:spPr>
          <a:xfrm>
            <a:off x="14369650" y="7047431"/>
            <a:ext cx="3684714" cy="544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6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K Grotesk Medium Bold"/>
              </a:rPr>
              <a:t>Nandita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7721463-A163-4050-ADD7-E6A4D58A6929}"/>
              </a:ext>
            </a:extLst>
          </p:cNvPr>
          <p:cNvSpPr txBox="1"/>
          <p:nvPr/>
        </p:nvSpPr>
        <p:spPr>
          <a:xfrm>
            <a:off x="13329204" y="7472762"/>
            <a:ext cx="4740586" cy="438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400">
                <a:solidFill>
                  <a:srgbClr val="000000"/>
                </a:solidFill>
                <a:latin typeface="HK Grotesk Light"/>
              </a:rPr>
              <a:t>Computer science dept 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782304D-F823-4129-9DFC-65F93BDDFBD5}"/>
              </a:ext>
            </a:extLst>
          </p:cNvPr>
          <p:cNvSpPr txBox="1"/>
          <p:nvPr/>
        </p:nvSpPr>
        <p:spPr>
          <a:xfrm>
            <a:off x="14385076" y="6064597"/>
            <a:ext cx="3684714" cy="544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679"/>
              </a:lnSpc>
              <a:spcBef>
                <a:spcPct val="0"/>
              </a:spcBef>
            </a:pPr>
            <a:r>
              <a:rPr lang="en-US" sz="2400" spc="-35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HK Grotesk Medium Bold"/>
              </a:rPr>
              <a:t>Anupama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ECA364AF-6AF4-4B6E-9135-12C845F8F581}"/>
              </a:ext>
            </a:extLst>
          </p:cNvPr>
          <p:cNvSpPr txBox="1"/>
          <p:nvPr/>
        </p:nvSpPr>
        <p:spPr>
          <a:xfrm>
            <a:off x="14385076" y="6623033"/>
            <a:ext cx="3684714" cy="438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400">
                <a:solidFill>
                  <a:srgbClr val="000000"/>
                </a:solidFill>
                <a:latin typeface="HK Grotesk Light"/>
              </a:rPr>
              <a:t>Mechanical dept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DA2C6F22-C484-4918-A56C-85564DC39F17}"/>
              </a:ext>
            </a:extLst>
          </p:cNvPr>
          <p:cNvSpPr txBox="1"/>
          <p:nvPr/>
        </p:nvSpPr>
        <p:spPr>
          <a:xfrm>
            <a:off x="13313778" y="8938346"/>
            <a:ext cx="4740586" cy="544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K Grotesk Medium Bold"/>
              </a:rPr>
              <a:t>Madhu</a:t>
            </a:r>
            <a:r>
              <a:rPr lang="en-US" sz="2400" spc="-36">
                <a:solidFill>
                  <a:srgbClr val="000000"/>
                </a:solidFill>
                <a:latin typeface="HK Grotesk Medium Bold"/>
              </a:rPr>
              <a:t> T</a:t>
            </a:r>
            <a:r>
              <a:rPr lang="en-US" sz="2400">
                <a:solidFill>
                  <a:srgbClr val="000000"/>
                </a:solidFill>
                <a:latin typeface="HK Grotesk Medium Bold"/>
              </a:rPr>
              <a:t>eja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833C9C5-A0C7-43A4-9B67-5FCB180FE912}"/>
              </a:ext>
            </a:extLst>
          </p:cNvPr>
          <p:cNvSpPr txBox="1"/>
          <p:nvPr/>
        </p:nvSpPr>
        <p:spPr>
          <a:xfrm>
            <a:off x="14359554" y="9496783"/>
            <a:ext cx="3684714" cy="438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400">
                <a:solidFill>
                  <a:srgbClr val="000000"/>
                </a:solidFill>
                <a:latin typeface="HK Grotesk Light"/>
              </a:rPr>
              <a:t>Electronics dept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CE09522-B754-4221-AA52-C54E1A173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3"/>
    </mc:Choice>
    <mc:Fallback xmlns="">
      <p:transition spd="slow" advTm="22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B29C8-1EB6-4AE3-979E-FC12B241DF9A}"/>
              </a:ext>
            </a:extLst>
          </p:cNvPr>
          <p:cNvSpPr txBox="1"/>
          <p:nvPr/>
        </p:nvSpPr>
        <p:spPr>
          <a:xfrm>
            <a:off x="5116450" y="4358670"/>
            <a:ext cx="8055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Thank You !! </a:t>
            </a:r>
            <a:endParaRPr lang="en-IN" sz="9600" dirty="0">
              <a:solidFill>
                <a:schemeClr val="bg1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BF2AF5-8663-4E3D-AF16-B4EF9DAAE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"/>
    </mc:Choice>
    <mc:Fallback xmlns="">
      <p:transition spd="slow" advTm="2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19077" y="3131336"/>
            <a:ext cx="9652677" cy="7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43"/>
              </a:lnSpc>
              <a:spcBef>
                <a:spcPct val="0"/>
              </a:spcBef>
            </a:pPr>
            <a:r>
              <a:rPr lang="en-US" sz="4648" u="none">
                <a:solidFill>
                  <a:srgbClr val="000000"/>
                </a:solidFill>
                <a:latin typeface="HK Grotesk Medium Bold"/>
              </a:rPr>
              <a:t>Problem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3352" y="3945998"/>
            <a:ext cx="13472959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To reduc</a:t>
            </a:r>
            <a:r>
              <a:rPr lang="en-US" sz="3200" u="none">
                <a:solidFill>
                  <a:srgbClr val="000000"/>
                </a:solidFill>
                <a:latin typeface="HK Grotesk Light"/>
              </a:rPr>
              <a:t>e the usage of Non-renewable resources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8795" y="5785144"/>
            <a:ext cx="13472959" cy="76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43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Problem</a:t>
            </a:r>
            <a:r>
              <a:rPr lang="en-US" sz="4648" u="none">
                <a:solidFill>
                  <a:srgbClr val="000000"/>
                </a:solidFill>
                <a:latin typeface="HK Grotesk Medium Bold"/>
              </a:rPr>
              <a:t> 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52" r="59509"/>
          <a:stretch>
            <a:fillRect/>
          </a:stretch>
        </p:blipFill>
        <p:spPr>
          <a:xfrm>
            <a:off x="0" y="0"/>
            <a:ext cx="6222427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17632" y="885336"/>
            <a:ext cx="10617198" cy="956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332"/>
              </a:lnSpc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4502" y="6761628"/>
            <a:ext cx="10667252" cy="113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Ineffective use of methane gas produced by the</a:t>
            </a:r>
          </a:p>
          <a:p>
            <a:pPr marL="0" lvl="0" indent="0" algn="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 decomposition of daily kitchen waste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25570" y="9617599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43" u="none" spc="-26">
                <a:solidFill>
                  <a:srgbClr val="000000"/>
                </a:solidFill>
                <a:latin typeface="HK Grotesk Medium Bold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86096-6AE4-4C0F-B6D1-E206E8E5D94C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B1-18  2019</a:t>
            </a:r>
            <a:endParaRPr lang="en-IN" sz="280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B4CB938-7921-4879-8CEC-1B09E2E162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8"/>
    </mc:Choice>
    <mc:Fallback xmlns="">
      <p:transition spd="slow" advTm="6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9502" y="419684"/>
            <a:ext cx="5265885" cy="188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32"/>
              </a:lnSpc>
              <a:spcBef>
                <a:spcPct val="0"/>
              </a:spcBef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THE UTOPIA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338643"/>
            <a:ext cx="3146612" cy="31466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5432" r="43572"/>
          <a:stretch>
            <a:fillRect/>
          </a:stretch>
        </p:blipFill>
        <p:spPr>
          <a:xfrm>
            <a:off x="12105101" y="0"/>
            <a:ext cx="6182899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9502" y="5548887"/>
            <a:ext cx="10827170" cy="84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70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Solution</a:t>
            </a:r>
            <a:r>
              <a:rPr lang="en-US" sz="5208" u="none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48">
                <a:solidFill>
                  <a:srgbClr val="000000"/>
                </a:solidFill>
                <a:latin typeface="HK Grotesk Medium 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9502" y="3106550"/>
            <a:ext cx="10827170" cy="84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70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Solution</a:t>
            </a:r>
            <a:r>
              <a:rPr lang="en-US" sz="5208" u="none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48">
                <a:solidFill>
                  <a:srgbClr val="000000"/>
                </a:solidFill>
                <a:latin typeface="HK Grotesk Medium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9502" y="6565002"/>
            <a:ext cx="8403372" cy="99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0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Capturing the methane gas produced and using it for cooking purposes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9502" y="3946138"/>
            <a:ext cx="8228562" cy="99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0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To encourage the use of alternative renewable resources such as Biogas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193" y="9804400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43"/>
              </a:lnSpc>
              <a:spcBef>
                <a:spcPct val="0"/>
              </a:spcBef>
            </a:pPr>
            <a:r>
              <a:rPr lang="en-US" sz="2643" u="none" spc="-26">
                <a:solidFill>
                  <a:srgbClr val="000000"/>
                </a:solidFill>
                <a:latin typeface="HK Grotesk Medium Bold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DC34E-AA39-435A-807D-76770285D647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B1-18  2019</a:t>
            </a:r>
            <a:endParaRPr lang="en-IN" sz="2800">
              <a:solidFill>
                <a:schemeClr val="bg1"/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F23FAFB-A914-4A04-AA64-343A6286CF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4"/>
    </mc:Choice>
    <mc:Fallback xmlns="">
      <p:transition spd="slow" advTm="17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9999" r="14927"/>
          <a:stretch>
            <a:fillRect/>
          </a:stretch>
        </p:blipFill>
        <p:spPr>
          <a:xfrm>
            <a:off x="0" y="0"/>
            <a:ext cx="6178175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41502" y="552291"/>
            <a:ext cx="10005757" cy="18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  <a:spcBef>
                <a:spcPct val="0"/>
              </a:spcBef>
            </a:pPr>
            <a:r>
              <a:rPr lang="en-US" sz="6650" u="none" spc="999">
                <a:solidFill>
                  <a:srgbClr val="000000"/>
                </a:solidFill>
                <a:latin typeface="HK Grotesk Bold Bold"/>
              </a:rPr>
              <a:t>PORTABLE</a:t>
            </a:r>
            <a:r>
              <a:rPr lang="en-US" sz="6650" spc="999">
                <a:solidFill>
                  <a:srgbClr val="000000"/>
                </a:solidFill>
                <a:latin typeface="HK Grotesk Bold Bold"/>
              </a:rPr>
              <a:t> </a:t>
            </a:r>
            <a:endParaRPr lang="en-US"/>
          </a:p>
          <a:p>
            <a:pPr marL="0" lvl="0" indent="0" algn="r">
              <a:lnSpc>
                <a:spcPts val="7332"/>
              </a:lnSpc>
              <a:spcBef>
                <a:spcPct val="0"/>
              </a:spcBef>
            </a:pPr>
            <a:r>
              <a:rPr lang="en-US" sz="6650" u="none" spc="999">
                <a:solidFill>
                  <a:srgbClr val="000000"/>
                </a:solidFill>
                <a:latin typeface="HK Grotesk Bold Bold"/>
              </a:rPr>
              <a:t>BIOGAS DIGESTER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80204" y="2447869"/>
            <a:ext cx="9993057" cy="124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Introducing portable biogas digestors for household purposes</a:t>
            </a:r>
            <a:r>
              <a:rPr lang="en-US" sz="3600" u="none">
                <a:solidFill>
                  <a:srgbClr val="000000"/>
                </a:solidFill>
                <a:latin typeface="Roboto"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739918" y="9808626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43" u="none" spc="-26">
                <a:solidFill>
                  <a:srgbClr val="000000"/>
                </a:solidFill>
                <a:latin typeface="HK Grotesk Medium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4460" y="3691269"/>
            <a:ext cx="10330401" cy="1886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Biogas digesters are the machines that process waste into biogas and then channel the biogas so that the energy production can be utilized productively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27018-95E4-462E-9C26-28CCD53703E7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B1-18  2019</a:t>
            </a:r>
            <a:endParaRPr lang="en-IN" sz="2800"/>
          </a:p>
        </p:txBody>
      </p:sp>
      <p:pic>
        <p:nvPicPr>
          <p:cNvPr id="7" name="Picture 8" descr="A picture containing toy, green, sitting, table&#10;&#10;Description automatically generated">
            <a:extLst>
              <a:ext uri="{FF2B5EF4-FFF2-40B4-BE49-F238E27FC236}">
                <a16:creationId xmlns:a16="http://schemas.microsoft.com/office/drawing/2014/main" id="{51B60993-198F-4BF6-A33B-BBBBB2BF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443771"/>
            <a:ext cx="5651500" cy="3228759"/>
          </a:xfrm>
          <a:prstGeom prst="rect">
            <a:avLst/>
          </a:prstGeom>
        </p:spPr>
      </p:pic>
      <p:pic>
        <p:nvPicPr>
          <p:cNvPr id="9" name="Picture 9" descr="A picture containing green&#10;&#10;Description automatically generated">
            <a:extLst>
              <a:ext uri="{FF2B5EF4-FFF2-40B4-BE49-F238E27FC236}">
                <a16:creationId xmlns:a16="http://schemas.microsoft.com/office/drawing/2014/main" id="{5D221F0B-8F2D-48C0-900B-8C1080542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5200" y="6443771"/>
            <a:ext cx="5651500" cy="3228759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D1A20DA-B1A3-4F25-BDBC-D07CFD381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2"/>
    </mc:Choice>
    <mc:Fallback xmlns="">
      <p:transition spd="slow" advTm="18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59C8B9-6283-410F-8D82-BDFBA2B7D460}"/>
              </a:ext>
            </a:extLst>
          </p:cNvPr>
          <p:cNvGrpSpPr/>
          <p:nvPr/>
        </p:nvGrpSpPr>
        <p:grpSpPr>
          <a:xfrm>
            <a:off x="479621" y="6818472"/>
            <a:ext cx="11782499" cy="1202061"/>
            <a:chOff x="5846100" y="6848280"/>
            <a:chExt cx="11782499" cy="1202061"/>
          </a:xfrm>
        </p:grpSpPr>
        <p:sp>
          <p:nvSpPr>
            <p:cNvPr id="3" name="TextBox 3"/>
            <p:cNvSpPr txBox="1"/>
            <p:nvPr/>
          </p:nvSpPr>
          <p:spPr>
            <a:xfrm>
              <a:off x="5846100" y="6848280"/>
              <a:ext cx="11782499" cy="64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12"/>
                </a:lnSpc>
                <a:spcBef>
                  <a:spcPct val="0"/>
                </a:spcBef>
              </a:pP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Advantage</a:t>
              </a:r>
              <a:r>
                <a:rPr lang="en-US" sz="4010" u="none" spc="601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46100" y="7489231"/>
              <a:ext cx="11782499" cy="56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2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Reduces extra costs for artificial fertilizer.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35135" y="152766"/>
            <a:ext cx="2369321" cy="236932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5077" r="54302"/>
          <a:stretch>
            <a:fillRect/>
          </a:stretch>
        </p:blipFill>
        <p:spPr>
          <a:xfrm>
            <a:off x="12022039" y="0"/>
            <a:ext cx="6265961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9621" y="509356"/>
            <a:ext cx="8240175" cy="1884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32"/>
              </a:lnSpc>
              <a:spcBef>
                <a:spcPct val="0"/>
              </a:spcBef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COMPETITIVE ADVANTAGES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D8EE3A-B6C5-4C79-80E8-868ED1A40567}"/>
              </a:ext>
            </a:extLst>
          </p:cNvPr>
          <p:cNvGrpSpPr/>
          <p:nvPr/>
        </p:nvGrpSpPr>
        <p:grpSpPr>
          <a:xfrm>
            <a:off x="479621" y="2828089"/>
            <a:ext cx="11782499" cy="1201478"/>
            <a:chOff x="5846100" y="3313079"/>
            <a:chExt cx="11782499" cy="1201478"/>
          </a:xfrm>
        </p:grpSpPr>
        <p:sp>
          <p:nvSpPr>
            <p:cNvPr id="9" name="TextBox 9"/>
            <p:cNvSpPr txBox="1"/>
            <p:nvPr/>
          </p:nvSpPr>
          <p:spPr>
            <a:xfrm>
              <a:off x="5846100" y="3313079"/>
              <a:ext cx="11782499" cy="64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12"/>
                </a:lnSpc>
                <a:spcBef>
                  <a:spcPct val="0"/>
                </a:spcBef>
              </a:pP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Advantage</a:t>
              </a:r>
              <a:r>
                <a:rPr lang="en-US" sz="4010" u="none" spc="601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846100" y="3953447"/>
              <a:ext cx="11782499" cy="56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2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It’s a Simple and Low-Cost Technology.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8DFBDD-33A8-4051-A556-7078F4181BDB}"/>
              </a:ext>
            </a:extLst>
          </p:cNvPr>
          <p:cNvGrpSpPr/>
          <p:nvPr/>
        </p:nvGrpSpPr>
        <p:grpSpPr>
          <a:xfrm>
            <a:off x="479621" y="4626139"/>
            <a:ext cx="11782499" cy="1796332"/>
            <a:chOff x="5846100" y="4791785"/>
            <a:chExt cx="11782499" cy="1796332"/>
          </a:xfrm>
        </p:grpSpPr>
        <p:sp>
          <p:nvSpPr>
            <p:cNvPr id="2" name="TextBox 2"/>
            <p:cNvSpPr txBox="1"/>
            <p:nvPr/>
          </p:nvSpPr>
          <p:spPr>
            <a:xfrm>
              <a:off x="5846100" y="5432736"/>
              <a:ext cx="11782499" cy="1155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2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Environmentally friendly recirculation of </a:t>
              </a:r>
            </a:p>
            <a:p>
              <a:pPr>
                <a:lnSpc>
                  <a:spcPts val="4562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organic waste from households.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46100" y="4791785"/>
              <a:ext cx="11782499" cy="64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12"/>
                </a:lnSpc>
                <a:spcBef>
                  <a:spcPct val="0"/>
                </a:spcBef>
              </a:pP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Advantage</a:t>
              </a:r>
              <a:r>
                <a:rPr lang="en-US" sz="4010" u="none" spc="601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359A8A-12E1-4894-9AAE-BE6982932987}"/>
              </a:ext>
            </a:extLst>
          </p:cNvPr>
          <p:cNvGrpSpPr/>
          <p:nvPr/>
        </p:nvGrpSpPr>
        <p:grpSpPr>
          <a:xfrm>
            <a:off x="479621" y="8438218"/>
            <a:ext cx="11809713" cy="1173114"/>
            <a:chOff x="5818886" y="8356515"/>
            <a:chExt cx="11809713" cy="1173114"/>
          </a:xfrm>
        </p:grpSpPr>
        <p:sp>
          <p:nvSpPr>
            <p:cNvPr id="12" name="TextBox 12"/>
            <p:cNvSpPr txBox="1"/>
            <p:nvPr/>
          </p:nvSpPr>
          <p:spPr>
            <a:xfrm>
              <a:off x="5818886" y="8356515"/>
              <a:ext cx="11782499" cy="64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12"/>
                </a:lnSpc>
                <a:spcBef>
                  <a:spcPct val="0"/>
                </a:spcBef>
              </a:pP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Advantage</a:t>
              </a:r>
              <a:r>
                <a:rPr lang="en-US" sz="4010" u="none" spc="601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4648">
                  <a:solidFill>
                    <a:srgbClr val="000000"/>
                  </a:solidFill>
                  <a:latin typeface="HK Grotesk Medium Bold"/>
                </a:rPr>
                <a:t>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46100" y="8968519"/>
              <a:ext cx="11782499" cy="56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2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Portable digester occupies less space.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8BE627-0AC4-4546-B7FE-99ACC1A13460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B1-18  2019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D1039F89-2013-4288-A7A1-E13D3F1E1A81}"/>
              </a:ext>
            </a:extLst>
          </p:cNvPr>
          <p:cNvSpPr txBox="1"/>
          <p:nvPr/>
        </p:nvSpPr>
        <p:spPr>
          <a:xfrm>
            <a:off x="188518" y="9795926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43" u="none" spc="-26" dirty="0">
                <a:solidFill>
                  <a:srgbClr val="000000"/>
                </a:solidFill>
                <a:latin typeface="HK Grotesk Medium Bold"/>
              </a:rPr>
              <a:t>05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58CCC15E-5AAD-4D3E-B117-E5F86A6C0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75"/>
    </mc:Choice>
    <mc:Fallback xmlns="">
      <p:transition spd="slow" advTm="14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9908" r="44878"/>
          <a:stretch>
            <a:fillRect/>
          </a:stretch>
        </p:blipFill>
        <p:spPr>
          <a:xfrm>
            <a:off x="0" y="0"/>
            <a:ext cx="6445941" cy="103323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16207" y="1229023"/>
            <a:ext cx="1008185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332"/>
              </a:lnSpc>
              <a:spcBef>
                <a:spcPct val="0"/>
              </a:spcBef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TARGET MARKET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06615" y="4392169"/>
            <a:ext cx="5886126" cy="91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8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HK Grotesk Medium Bold"/>
              </a:rPr>
              <a:t>Target</a:t>
            </a:r>
            <a:r>
              <a:rPr lang="en-US" sz="5600" u="none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00">
                <a:solidFill>
                  <a:srgbClr val="000000"/>
                </a:solidFill>
                <a:latin typeface="HK Grotesk Medium Bold"/>
              </a:rPr>
              <a:t>Market</a:t>
            </a:r>
            <a:endParaRPr lang="en-US" sz="5600">
              <a:solidFill>
                <a:srgbClr val="000000"/>
              </a:solidFill>
              <a:latin typeface="HK Grotesk Medi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59900" y="5352964"/>
            <a:ext cx="8712241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People who use LPG for regular cooking purpose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87518" y="9734777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43" u="none" spc="-26">
                <a:solidFill>
                  <a:srgbClr val="000000"/>
                </a:solidFill>
                <a:latin typeface="HK Grotesk Medium Bold"/>
              </a:rPr>
              <a:t>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2A65E-EF2C-4CA6-BC4D-78460F40FCE5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B1-18  2019</a:t>
            </a:r>
            <a:endParaRPr lang="en-IN" sz="280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F6CC18B-47AB-4B56-B62B-4654324DE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5"/>
    </mc:Choice>
    <mc:Fallback xmlns="">
      <p:transition spd="slow" advTm="8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4560" t="20720" b="7666"/>
          <a:stretch>
            <a:fillRect/>
          </a:stretch>
        </p:blipFill>
        <p:spPr>
          <a:xfrm rot="5400000">
            <a:off x="10340589" y="2339590"/>
            <a:ext cx="10287001" cy="56078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19598" y="1143000"/>
            <a:ext cx="1081482" cy="85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6400" spc="-64">
                <a:solidFill>
                  <a:srgbClr val="FFFFFF"/>
                </a:solidFill>
                <a:latin typeface="HK Grotesk Medium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8660" y="1521703"/>
            <a:ext cx="6720201" cy="9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32"/>
              </a:lnSpc>
              <a:spcBef>
                <a:spcPct val="0"/>
              </a:spcBef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TIMING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8660" y="6392378"/>
            <a:ext cx="10339701" cy="90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80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Reason</a:t>
            </a:r>
            <a:r>
              <a:rPr lang="en-US" sz="5600" u="none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48">
                <a:solidFill>
                  <a:srgbClr val="000000"/>
                </a:solidFill>
                <a:latin typeface="HK Grotesk Medium 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8660" y="7490418"/>
            <a:ext cx="7048500" cy="99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Reserves are becoming harder to</a:t>
            </a:r>
          </a:p>
          <a:p>
            <a:pPr marL="0" lvl="0" indent="0">
              <a:lnSpc>
                <a:spcPts val="3919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locate and resources won’t last forever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8660" y="3696033"/>
            <a:ext cx="10339701" cy="90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80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Reason</a:t>
            </a:r>
            <a:r>
              <a:rPr lang="en-US" sz="5600" u="none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48">
                <a:solidFill>
                  <a:srgbClr val="000000"/>
                </a:solidFill>
                <a:latin typeface="HK Grotesk Medium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8660" y="4750772"/>
            <a:ext cx="10339701" cy="49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Abnormal usage of non renewable sources</a:t>
            </a:r>
            <a:r>
              <a:rPr lang="en-US" sz="2800" u="none">
                <a:solidFill>
                  <a:srgbClr val="000000"/>
                </a:solidFill>
                <a:latin typeface="HK Grotesk Ligh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FD6E5-2BDD-45D2-A2FF-0327497F8835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B1-18  2019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C6479-F832-4F35-BC37-D3A0EF7C56C8}"/>
              </a:ext>
            </a:extLst>
          </p:cNvPr>
          <p:cNvSpPr txBox="1"/>
          <p:nvPr/>
        </p:nvSpPr>
        <p:spPr>
          <a:xfrm>
            <a:off x="728660" y="9823635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00" spc="-26" dirty="0">
                <a:solidFill>
                  <a:srgbClr val="000000"/>
                </a:solidFill>
                <a:latin typeface="HK Grotesk Medium Bold"/>
              </a:rPr>
              <a:t>07</a:t>
            </a:r>
            <a:endParaRPr lang="en-US" sz="2643" u="none" spc="-26" dirty="0">
              <a:solidFill>
                <a:srgbClr val="000000"/>
              </a:solidFill>
              <a:latin typeface="HK Grotesk Medium Bold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17766B8-E655-4606-BB4F-037E5DBEA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0"/>
    </mc:Choice>
    <mc:Fallback xmlns="">
      <p:transition spd="slow" advTm="1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05600" y="7864856"/>
            <a:ext cx="2660382" cy="26603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0501" y="5868510"/>
            <a:ext cx="5247367" cy="63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4600" dirty="0">
                <a:solidFill>
                  <a:srgbClr val="000000"/>
                </a:solidFill>
                <a:latin typeface="HK Grotesk Medium Bold"/>
              </a:rPr>
              <a:t>Sai</a:t>
            </a:r>
            <a:r>
              <a:rPr lang="en-US" sz="3600" spc="-36" dirty="0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00" spc="-36" dirty="0">
                <a:solidFill>
                  <a:srgbClr val="000000"/>
                </a:solidFill>
                <a:latin typeface="HK Grotesk Medium Bold"/>
              </a:rPr>
              <a:t>N</a:t>
            </a:r>
            <a:r>
              <a:rPr lang="en-US" sz="4600" dirty="0">
                <a:solidFill>
                  <a:srgbClr val="000000"/>
                </a:solidFill>
                <a:latin typeface="HK Grotesk Medium Bold"/>
              </a:rPr>
              <a:t>amruth</a:t>
            </a:r>
            <a:endParaRPr lang="en-US" sz="4648" dirty="0">
              <a:solidFill>
                <a:srgbClr val="000000"/>
              </a:solidFill>
              <a:latin typeface="HK Grotesk Medi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38386" y="6454472"/>
            <a:ext cx="3649482" cy="93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Mechanical dept</a:t>
            </a:r>
          </a:p>
          <a:p>
            <a:pPr marL="0" lvl="0" indent="0" algn="r">
              <a:lnSpc>
                <a:spcPts val="364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MDM19B007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38386" y="4247034"/>
            <a:ext cx="3649482" cy="63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79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Nandita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610" y="4832996"/>
            <a:ext cx="4695258" cy="93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Computer science dept</a:t>
            </a:r>
          </a:p>
          <a:p>
            <a:pPr marL="0" lvl="0" indent="0" algn="r">
              <a:lnSpc>
                <a:spcPts val="364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CED19I056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38386" y="2625558"/>
            <a:ext cx="3649482" cy="63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79"/>
              </a:lnSpc>
              <a:spcBef>
                <a:spcPct val="0"/>
              </a:spcBef>
            </a:pPr>
            <a:r>
              <a:rPr lang="en-US" sz="3599" spc="-35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48">
                <a:solidFill>
                  <a:srgbClr val="000000"/>
                </a:solidFill>
                <a:latin typeface="HK Grotesk Medium Bold"/>
              </a:rPr>
              <a:t>Anupama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38386" y="3211520"/>
            <a:ext cx="3649482" cy="13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Mechanical dept</a:t>
            </a:r>
          </a:p>
          <a:p>
            <a:pPr marL="0" lvl="0" indent="0" algn="r">
              <a:lnSpc>
                <a:spcPts val="3639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MDM19B034</a:t>
            </a:r>
          </a:p>
          <a:p>
            <a:pPr marL="0" lvl="0" indent="0" algn="r">
              <a:lnSpc>
                <a:spcPts val="3639"/>
              </a:lnSpc>
            </a:pPr>
            <a:endParaRPr lang="en-US" sz="320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58311" y="9680048"/>
            <a:ext cx="441259" cy="36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2643" spc="-26">
                <a:solidFill>
                  <a:srgbClr val="000000"/>
                </a:solidFill>
                <a:latin typeface="HK Grotesk Medium Bold"/>
              </a:rPr>
              <a:t>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1340" y="733651"/>
            <a:ext cx="6144331" cy="95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332"/>
              </a:lnSpc>
              <a:spcBef>
                <a:spcPct val="0"/>
              </a:spcBef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THE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2610" y="7489986"/>
            <a:ext cx="4695258" cy="63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4648">
                <a:solidFill>
                  <a:srgbClr val="000000"/>
                </a:solidFill>
                <a:latin typeface="HK Grotesk Medium Bold"/>
              </a:rPr>
              <a:t>Madhu</a:t>
            </a:r>
            <a:r>
              <a:rPr lang="en-US" sz="3600" spc="-36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4648" spc="-36">
                <a:solidFill>
                  <a:srgbClr val="000000"/>
                </a:solidFill>
                <a:latin typeface="HK Grotesk Medium Bold"/>
              </a:rPr>
              <a:t>T</a:t>
            </a:r>
            <a:r>
              <a:rPr lang="en-US" sz="4648">
                <a:solidFill>
                  <a:srgbClr val="000000"/>
                </a:solidFill>
                <a:latin typeface="HK Grotesk Medium Bold"/>
              </a:rPr>
              <a:t>eja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8386" y="8075949"/>
            <a:ext cx="3649482" cy="93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Electronics dept</a:t>
            </a:r>
          </a:p>
          <a:p>
            <a:pPr marL="0" lvl="0" indent="0" algn="r">
              <a:lnSpc>
                <a:spcPts val="364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EDM19B005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4ACAF-1699-4FB0-8656-A18CF5845EF6}"/>
              </a:ext>
            </a:extLst>
          </p:cNvPr>
          <p:cNvSpPr txBox="1"/>
          <p:nvPr/>
        </p:nvSpPr>
        <p:spPr>
          <a:xfrm>
            <a:off x="16067809" y="102418"/>
            <a:ext cx="20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B1-18  2019</a:t>
            </a:r>
            <a:endParaRPr lang="en-IN" sz="2800"/>
          </a:p>
        </p:txBody>
      </p:sp>
      <p:pic>
        <p:nvPicPr>
          <p:cNvPr id="14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F874A4F3-7587-4B63-9FB5-8619F52F9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" y="0"/>
            <a:ext cx="6151880" cy="1028700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63B4BF5-4CCF-4E6A-98D8-F7D0E81BD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9"/>
    </mc:Choice>
    <mc:Fallback xmlns="">
      <p:transition spd="slow" advTm="3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31910" y="6700258"/>
            <a:ext cx="1969618" cy="1969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56924" y="6700258"/>
            <a:ext cx="1948276" cy="19482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53273" y="7176756"/>
            <a:ext cx="712982" cy="9952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3967" y="1210324"/>
            <a:ext cx="7405915" cy="95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32"/>
              </a:lnSpc>
              <a:spcBef>
                <a:spcPct val="0"/>
              </a:spcBef>
            </a:pPr>
            <a:r>
              <a:rPr lang="en-US" sz="6665" u="none" spc="999">
                <a:solidFill>
                  <a:srgbClr val="000000"/>
                </a:solidFill>
                <a:latin typeface="HK Grotesk Bold Bold"/>
              </a:rPr>
              <a:t>CONTACT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967" y="4108459"/>
            <a:ext cx="7135216" cy="48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unito"/>
              </a:rPr>
              <a:t>mdm19b007@iiitdm.ac.in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967" y="4912220"/>
            <a:ext cx="7135216" cy="48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unito"/>
              </a:rPr>
              <a:t>https://www.iiitdm.ac.in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71752" y="9353777"/>
            <a:ext cx="1081482" cy="3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2643" u="none" spc="-26">
                <a:solidFill>
                  <a:srgbClr val="000000"/>
                </a:solidFill>
                <a:latin typeface="HK Grotesk Medium Bold"/>
              </a:rPr>
              <a:t>09</a:t>
            </a:r>
          </a:p>
        </p:txBody>
      </p:sp>
      <p:pic>
        <p:nvPicPr>
          <p:cNvPr id="10" name="Picture 11" descr="A close up of a tree&#10;&#10;Description automatically generated">
            <a:extLst>
              <a:ext uri="{FF2B5EF4-FFF2-40B4-BE49-F238E27FC236}">
                <a16:creationId xmlns:a16="http://schemas.microsoft.com/office/drawing/2014/main" id="{29B45C28-B8D6-4EAB-8F62-1ACC60C87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14960" y="0"/>
            <a:ext cx="5339080" cy="1028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5EE9B8-D477-40C8-965A-F14CB7DF1A9D}"/>
              </a:ext>
            </a:extLst>
          </p:cNvPr>
          <p:cNvSpPr txBox="1"/>
          <p:nvPr/>
        </p:nvSpPr>
        <p:spPr>
          <a:xfrm>
            <a:off x="16220209" y="254818"/>
            <a:ext cx="20019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B1-18  2019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FDF3FA6-987F-46B8-8B8C-6A79281815E5}"/>
              </a:ext>
            </a:extLst>
          </p:cNvPr>
          <p:cNvSpPr txBox="1"/>
          <p:nvPr/>
        </p:nvSpPr>
        <p:spPr>
          <a:xfrm>
            <a:off x="287911" y="9781648"/>
            <a:ext cx="441259" cy="36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2600" spc="-26">
                <a:solidFill>
                  <a:srgbClr val="000000"/>
                </a:solidFill>
                <a:latin typeface="HK Grotesk Medium Bold"/>
              </a:rPr>
              <a:t>09</a:t>
            </a:r>
            <a:endParaRPr lang="en-US" sz="2643" spc="-26">
              <a:solidFill>
                <a:srgbClr val="000000"/>
              </a:solidFill>
              <a:latin typeface="HK Grotesk Medium Bold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32D6563-66BC-4E0E-8FA5-5426378A8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"/>
    </mc:Choice>
    <mc:Fallback xmlns="">
      <p:transition spd="slow" advTm="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A83871CC08F4F86070372FBEC7F94" ma:contentTypeVersion="2" ma:contentTypeDescription="Create a new document." ma:contentTypeScope="" ma:versionID="0799fd4a2ab1921a8ff2a3965777bf45">
  <xsd:schema xmlns:xsd="http://www.w3.org/2001/XMLSchema" xmlns:xs="http://www.w3.org/2001/XMLSchema" xmlns:p="http://schemas.microsoft.com/office/2006/metadata/properties" xmlns:ns2="ccc570aa-8215-4d69-9a0b-653f92d5dd19" targetNamespace="http://schemas.microsoft.com/office/2006/metadata/properties" ma:root="true" ma:fieldsID="b871f55b9a857c8fe847bfff5325d55b" ns2:_="">
    <xsd:import namespace="ccc570aa-8215-4d69-9a0b-653f92d5dd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c570aa-8215-4d69-9a0b-653f92d5dd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F5C6E-CAB5-46D5-9110-E1B75BFD0B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17044F-30D8-47EF-920A-642CE492BC8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83ABA7-6AE0-4C81-833C-6C1544ECEA11}">
  <ds:schemaRefs>
    <ds:schemaRef ds:uri="ccc570aa-8215-4d69-9a0b-653f92d5dd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284</Words>
  <Application>Microsoft Office PowerPoint</Application>
  <PresentationFormat>Custom</PresentationFormat>
  <Paragraphs>81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Nunito</vt:lpstr>
      <vt:lpstr>Kollektif</vt:lpstr>
      <vt:lpstr>HK Grotesk Light</vt:lpstr>
      <vt:lpstr>HK Grotesk Bold Bold</vt:lpstr>
      <vt:lpstr>Roboto</vt:lpstr>
      <vt:lpstr>HK Grotesk Medium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Corporate Technology Pitch Deck Presentation</dc:title>
  <dc:creator>Bakshi Anupama Sai</dc:creator>
  <cp:lastModifiedBy>Anupama sai Bakshi</cp:lastModifiedBy>
  <cp:revision>11</cp:revision>
  <dcterms:created xsi:type="dcterms:W3CDTF">2006-08-16T00:00:00Z</dcterms:created>
  <dcterms:modified xsi:type="dcterms:W3CDTF">2020-11-05T08:59:52Z</dcterms:modified>
  <dc:identifier>DAEMPmkQ69o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0x010100AC6A83871CC08F4F86070372FBEC7F94</vt:lpwstr>
  </property>
</Properties>
</file>